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5"/>
  </p:notesMasterIdLst>
  <p:sldIdLst>
    <p:sldId id="281" r:id="rId2"/>
    <p:sldId id="282" r:id="rId3"/>
    <p:sldId id="257" r:id="rId4"/>
    <p:sldId id="296" r:id="rId5"/>
    <p:sldId id="266" r:id="rId6"/>
    <p:sldId id="298" r:id="rId7"/>
    <p:sldId id="285" r:id="rId8"/>
    <p:sldId id="299" r:id="rId9"/>
    <p:sldId id="258" r:id="rId10"/>
    <p:sldId id="260" r:id="rId11"/>
    <p:sldId id="295" r:id="rId12"/>
    <p:sldId id="294" r:id="rId13"/>
    <p:sldId id="290" r:id="rId14"/>
    <p:sldId id="283" r:id="rId15"/>
    <p:sldId id="278" r:id="rId16"/>
    <p:sldId id="291" r:id="rId17"/>
    <p:sldId id="284" r:id="rId18"/>
    <p:sldId id="293" r:id="rId19"/>
    <p:sldId id="262" r:id="rId20"/>
    <p:sldId id="300" r:id="rId21"/>
    <p:sldId id="301" r:id="rId22"/>
    <p:sldId id="287" r:id="rId23"/>
    <p:sldId id="28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4BA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6" autoAdjust="0"/>
    <p:restoredTop sz="95196" autoAdjust="0"/>
  </p:normalViewPr>
  <p:slideViewPr>
    <p:cSldViewPr snapToGrid="0">
      <p:cViewPr varScale="1">
        <p:scale>
          <a:sx n="82" d="100"/>
          <a:sy n="82" d="100"/>
        </p:scale>
        <p:origin x="8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5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5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5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5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</a:rPr>
              <a:t>Yarn</a:t>
            </a:r>
            <a:r>
              <a:rPr lang="en-US" b="1" baseline="0">
                <a:solidFill>
                  <a:schemeClr val="tx1"/>
                </a:solidFill>
              </a:rPr>
              <a:t> Production</a:t>
            </a:r>
            <a:br>
              <a:rPr lang="en-US" b="1" baseline="0">
                <a:solidFill>
                  <a:schemeClr val="tx1"/>
                </a:solidFill>
              </a:rPr>
            </a:br>
            <a:r>
              <a:rPr lang="en-US" b="0" baseline="0">
                <a:solidFill>
                  <a:srgbClr val="FBDE05"/>
                </a:solidFill>
              </a:rPr>
              <a:t>(Bags in '000')</a:t>
            </a:r>
            <a:endParaRPr lang="en-US" b="0">
              <a:solidFill>
                <a:srgbClr val="FBDE05"/>
              </a:solidFill>
            </a:endParaRPr>
          </a:p>
        </c:rich>
      </c:tx>
      <c:layout>
        <c:manualLayout>
          <c:xMode val="edge"/>
          <c:yMode val="edge"/>
          <c:x val="0.29525886592691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Sheet1!$Q$11:$R$11</c:f>
              <c:strCache>
                <c:ptCount val="2"/>
                <c:pt idx="0">
                  <c:v>Particulars</c:v>
                </c:pt>
                <c:pt idx="1">
                  <c:v>UOM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Sheet1!$S$10:$T$10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Sheet1!$S$11:$T$11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C-4B3A-B6F1-1F6A04404614}"/>
            </c:ext>
          </c:extLst>
        </c:ser>
        <c:ser>
          <c:idx val="1"/>
          <c:order val="1"/>
          <c:tx>
            <c:strRef>
              <c:f>Sheet1!$Q$12:$R$12</c:f>
              <c:strCache>
                <c:ptCount val="2"/>
                <c:pt idx="0">
                  <c:v>Particulars</c:v>
                </c:pt>
                <c:pt idx="1">
                  <c:v>UOM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Sheet1!$S$10:$T$10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Sheet1!$S$12:$T$12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8A3C-4B3A-B6F1-1F6A04404614}"/>
            </c:ext>
          </c:extLst>
        </c:ser>
        <c:ser>
          <c:idx val="2"/>
          <c:order val="2"/>
          <c:tx>
            <c:strRef>
              <c:f>Sheet1!$Q$13:$R$13</c:f>
              <c:strCache>
                <c:ptCount val="2"/>
                <c:pt idx="0">
                  <c:v>Yarn Production</c:v>
                </c:pt>
                <c:pt idx="1">
                  <c:v>Bags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A3C-4B3A-B6F1-1F6A04404614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A3C-4B3A-B6F1-1F6A04404614}"/>
              </c:ext>
            </c:extLst>
          </c:dPt>
          <c:cat>
            <c:strRef>
              <c:f>Sheet1!$S$10:$T$10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Sheet1!$S$13:$T$13</c:f>
              <c:numCache>
                <c:formatCode>_(* #,##0.00_);_(* \(#,##0.00\);_(* "-"??_);_(@_)</c:formatCode>
                <c:ptCount val="2"/>
                <c:pt idx="0" formatCode="0.00">
                  <c:v>390.83</c:v>
                </c:pt>
                <c:pt idx="1">
                  <c:v>434.8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3C-4B3A-B6F1-1F6A04404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2826432"/>
        <c:axId val="758113008"/>
      </c:barChart>
      <c:catAx>
        <c:axId val="93282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13008"/>
        <c:crosses val="autoZero"/>
        <c:auto val="1"/>
        <c:lblAlgn val="ctr"/>
        <c:lblOffset val="100"/>
        <c:noMultiLvlLbl val="0"/>
      </c:catAx>
      <c:valAx>
        <c:axId val="75811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2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>
                <a:solidFill>
                  <a:schemeClr val="tx1"/>
                </a:solidFill>
              </a:rPr>
              <a:t>Fabric</a:t>
            </a:r>
            <a:r>
              <a:rPr lang="en-US" sz="1500" b="1" baseline="0">
                <a:solidFill>
                  <a:schemeClr val="tx1"/>
                </a:solidFill>
              </a:rPr>
              <a:t> Production</a:t>
            </a:r>
            <a:br>
              <a:rPr lang="en-US" sz="1500" b="1" baseline="0">
                <a:solidFill>
                  <a:schemeClr val="tx1"/>
                </a:solidFill>
              </a:rPr>
            </a:br>
            <a:r>
              <a:rPr lang="en-US" sz="1500" b="0" baseline="0">
                <a:solidFill>
                  <a:srgbClr val="FBDE05"/>
                </a:solidFill>
              </a:rPr>
              <a:t>(Meters in '000')</a:t>
            </a:r>
            <a:endParaRPr lang="en-US" sz="1500" b="0">
              <a:solidFill>
                <a:srgbClr val="FBDE05"/>
              </a:solidFill>
            </a:endParaRPr>
          </a:p>
        </c:rich>
      </c:tx>
      <c:layout>
        <c:manualLayout>
          <c:xMode val="edge"/>
          <c:yMode val="edge"/>
          <c:x val="0.29525886592691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Sheet2!$O$10:$P$10</c:f>
              <c:strCache>
                <c:ptCount val="2"/>
                <c:pt idx="0">
                  <c:v>Particulars</c:v>
                </c:pt>
                <c:pt idx="1">
                  <c:v>UOM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Sheet2!$Q$9:$R$9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Sheet2!$Q$10:$R$10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DB-4AD4-BC62-6DA4A8A4EE9F}"/>
            </c:ext>
          </c:extLst>
        </c:ser>
        <c:ser>
          <c:idx val="1"/>
          <c:order val="1"/>
          <c:tx>
            <c:strRef>
              <c:f>Sheet2!$O$11:$P$11</c:f>
              <c:strCache>
                <c:ptCount val="2"/>
                <c:pt idx="0">
                  <c:v>Particulars</c:v>
                </c:pt>
                <c:pt idx="1">
                  <c:v>UOM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Sheet2!$Q$9:$R$9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Sheet2!$Q$11:$R$11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41DB-4AD4-BC62-6DA4A8A4EE9F}"/>
            </c:ext>
          </c:extLst>
        </c:ser>
        <c:ser>
          <c:idx val="2"/>
          <c:order val="2"/>
          <c:tx>
            <c:strRef>
              <c:f>Sheet2!$O$12:$P$12</c:f>
              <c:strCache>
                <c:ptCount val="2"/>
                <c:pt idx="0">
                  <c:v>Fabric Production</c:v>
                </c:pt>
                <c:pt idx="1">
                  <c:v>Meters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DB-4AD4-BC62-6DA4A8A4EE9F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1DB-4AD4-BC62-6DA4A8A4EE9F}"/>
              </c:ext>
            </c:extLst>
          </c:dPt>
          <c:cat>
            <c:strRef>
              <c:f>Sheet2!$Q$9:$R$9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Sheet2!$Q$12:$R$12</c:f>
              <c:numCache>
                <c:formatCode>_(* #,##0_);_(* \(#,##0\);_(* "-"??_);_(@_)</c:formatCode>
                <c:ptCount val="2"/>
                <c:pt idx="0">
                  <c:v>44725</c:v>
                </c:pt>
                <c:pt idx="1">
                  <c:v>42619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DB-4AD4-BC62-6DA4A8A4E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2826432"/>
        <c:axId val="758113008"/>
      </c:barChart>
      <c:catAx>
        <c:axId val="93282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13008"/>
        <c:crosses val="autoZero"/>
        <c:auto val="1"/>
        <c:lblAlgn val="ctr"/>
        <c:lblOffset val="100"/>
        <c:noMultiLvlLbl val="0"/>
      </c:catAx>
      <c:valAx>
        <c:axId val="75811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2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 baseline="0">
                <a:solidFill>
                  <a:schemeClr val="tx1"/>
                </a:solidFill>
              </a:rPr>
              <a:t>Yarn Sales</a:t>
            </a:r>
            <a:br>
              <a:rPr lang="en-US" sz="1500" b="1" baseline="0">
                <a:solidFill>
                  <a:schemeClr val="tx1"/>
                </a:solidFill>
              </a:rPr>
            </a:br>
            <a:r>
              <a:rPr lang="en-US" sz="1500" b="0" baseline="0">
                <a:solidFill>
                  <a:srgbClr val="FBDE05"/>
                </a:solidFill>
              </a:rPr>
              <a:t>(Bags in '000')</a:t>
            </a:r>
            <a:endParaRPr lang="en-US" sz="1500" b="0">
              <a:solidFill>
                <a:srgbClr val="FBDE05"/>
              </a:solidFill>
            </a:endParaRPr>
          </a:p>
        </c:rich>
      </c:tx>
      <c:layout>
        <c:manualLayout>
          <c:xMode val="edge"/>
          <c:yMode val="edge"/>
          <c:x val="0.29525886592691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Sheet3!$Q$10:$R$10</c:f>
              <c:strCache>
                <c:ptCount val="2"/>
                <c:pt idx="0">
                  <c:v>Particulars</c:v>
                </c:pt>
                <c:pt idx="1">
                  <c:v>UOM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Sheet3!$S$9:$T$9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Sheet3!$S$10:$T$10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AF-488E-965F-AC949AF24D7A}"/>
            </c:ext>
          </c:extLst>
        </c:ser>
        <c:ser>
          <c:idx val="1"/>
          <c:order val="1"/>
          <c:tx>
            <c:strRef>
              <c:f>Sheet3!$Q$11:$R$11</c:f>
              <c:strCache>
                <c:ptCount val="2"/>
                <c:pt idx="0">
                  <c:v>Particulars</c:v>
                </c:pt>
                <c:pt idx="1">
                  <c:v>UOM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Sheet3!$S$9:$T$9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Sheet3!$S$11:$T$11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D4AF-488E-965F-AC949AF24D7A}"/>
            </c:ext>
          </c:extLst>
        </c:ser>
        <c:ser>
          <c:idx val="2"/>
          <c:order val="2"/>
          <c:tx>
            <c:strRef>
              <c:f>Sheet3!$Q$12:$R$12</c:f>
              <c:strCache>
                <c:ptCount val="2"/>
                <c:pt idx="0">
                  <c:v>Yarn Sales</c:v>
                </c:pt>
                <c:pt idx="1">
                  <c:v>Bags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4AF-488E-965F-AC949AF24D7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4AF-488E-965F-AC949AF24D7A}"/>
              </c:ext>
            </c:extLst>
          </c:dPt>
          <c:cat>
            <c:strRef>
              <c:f>Sheet3!$S$9:$T$9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Sheet3!$S$12:$T$12</c:f>
              <c:numCache>
                <c:formatCode>0.00</c:formatCode>
                <c:ptCount val="2"/>
                <c:pt idx="0">
                  <c:v>376.23</c:v>
                </c:pt>
                <c:pt idx="1">
                  <c:v>438.18099999999998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AF-488E-965F-AC949AF24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2826432"/>
        <c:axId val="758113008"/>
      </c:barChart>
      <c:catAx>
        <c:axId val="93282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13008"/>
        <c:crosses val="autoZero"/>
        <c:auto val="1"/>
        <c:lblAlgn val="ctr"/>
        <c:lblOffset val="100"/>
        <c:noMultiLvlLbl val="0"/>
      </c:catAx>
      <c:valAx>
        <c:axId val="75811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2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>
                <a:solidFill>
                  <a:schemeClr val="tx1"/>
                </a:solidFill>
              </a:rPr>
              <a:t>Fabric</a:t>
            </a:r>
            <a:r>
              <a:rPr lang="en-US" sz="1500" b="1" baseline="0">
                <a:solidFill>
                  <a:schemeClr val="tx1"/>
                </a:solidFill>
              </a:rPr>
              <a:t> Sales</a:t>
            </a:r>
            <a:br>
              <a:rPr lang="en-US" sz="1500" b="1" baseline="0">
                <a:solidFill>
                  <a:schemeClr val="tx1"/>
                </a:solidFill>
              </a:rPr>
            </a:br>
            <a:r>
              <a:rPr lang="en-US" sz="1500" b="0" baseline="0">
                <a:solidFill>
                  <a:srgbClr val="FBDE05"/>
                </a:solidFill>
              </a:rPr>
              <a:t>(Meters in '000')</a:t>
            </a:r>
            <a:endParaRPr lang="en-US" sz="1500" b="0">
              <a:solidFill>
                <a:srgbClr val="FBDE05"/>
              </a:solidFill>
            </a:endParaRPr>
          </a:p>
        </c:rich>
      </c:tx>
      <c:layout>
        <c:manualLayout>
          <c:xMode val="edge"/>
          <c:yMode val="edge"/>
          <c:x val="0.29525886592691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'Sheet3 (2)'!$Q$10:$R$10</c:f>
              <c:strCache>
                <c:ptCount val="2"/>
                <c:pt idx="0">
                  <c:v>Particulars</c:v>
                </c:pt>
                <c:pt idx="1">
                  <c:v>UOM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'Sheet3 (2)'!$S$9:$T$9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'Sheet3 (2)'!$S$10:$T$10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E1-4050-B659-E1AFA1B8FAFB}"/>
            </c:ext>
          </c:extLst>
        </c:ser>
        <c:ser>
          <c:idx val="1"/>
          <c:order val="1"/>
          <c:tx>
            <c:strRef>
              <c:f>'Sheet3 (2)'!$Q$11:$R$11</c:f>
              <c:strCache>
                <c:ptCount val="2"/>
                <c:pt idx="0">
                  <c:v>Particulars</c:v>
                </c:pt>
                <c:pt idx="1">
                  <c:v>UOM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'Sheet3 (2)'!$S$9:$T$9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'Sheet3 (2)'!$S$11:$T$11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A0E1-4050-B659-E1AFA1B8FAFB}"/>
            </c:ext>
          </c:extLst>
        </c:ser>
        <c:ser>
          <c:idx val="2"/>
          <c:order val="2"/>
          <c:tx>
            <c:strRef>
              <c:f>'Sheet3 (2)'!$Q$12:$R$12</c:f>
              <c:strCache>
                <c:ptCount val="2"/>
                <c:pt idx="0">
                  <c:v>Fabric Sales</c:v>
                </c:pt>
                <c:pt idx="1">
                  <c:v>Meters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E1-4050-B659-E1AFA1B8FAFB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0E1-4050-B659-E1AFA1B8FAFB}"/>
              </c:ext>
            </c:extLst>
          </c:dPt>
          <c:cat>
            <c:strRef>
              <c:f>'Sheet3 (2)'!$S$9:$T$9</c:f>
              <c:strCache>
                <c:ptCount val="2"/>
                <c:pt idx="0">
                  <c:v>FY 2024-25</c:v>
                </c:pt>
                <c:pt idx="1">
                  <c:v>FY 2023-24</c:v>
                </c:pt>
              </c:strCache>
            </c:strRef>
          </c:cat>
          <c:val>
            <c:numRef>
              <c:f>'Sheet3 (2)'!$S$12:$T$12</c:f>
              <c:numCache>
                <c:formatCode>_(* #,##0_);_(* \(#,##0\);_(* "-"??_);_(@_)</c:formatCode>
                <c:ptCount val="2"/>
                <c:pt idx="0">
                  <c:v>44445</c:v>
                </c:pt>
                <c:pt idx="1">
                  <c:v>42693.68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E1-4050-B659-E1AFA1B8F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2826432"/>
        <c:axId val="758113008"/>
      </c:barChart>
      <c:catAx>
        <c:axId val="93282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13008"/>
        <c:crosses val="autoZero"/>
        <c:auto val="1"/>
        <c:lblAlgn val="ctr"/>
        <c:lblOffset val="100"/>
        <c:noMultiLvlLbl val="0"/>
      </c:catAx>
      <c:valAx>
        <c:axId val="75811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2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534F1-7979-4A30-8DD0-D657D944F16B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0039-3DF5-4AA7-9A99-CE30AFD04FF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09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460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875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96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910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433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91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82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94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95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27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71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74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92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69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94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72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C016794-11C2-46D9-A398-421F960C3EE3}" type="datetimeFigureOut">
              <a:rPr lang="en-GB" smtClean="0"/>
              <a:t>19/11/2025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71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package" Target="../embeddings/Microsoft_Excel_Worksheet5.xlsx"/><Relationship Id="rId7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8.xlsx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7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10.xlsx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Worksheet9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12.xlsx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11.xlsx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5.xlsx"/><Relationship Id="rId3" Type="http://schemas.openxmlformats.org/officeDocument/2006/relationships/image" Target="../media/image1.jpe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14.xlsx"/><Relationship Id="rId5" Type="http://schemas.openxmlformats.org/officeDocument/2006/relationships/image" Target="../media/image17.emf"/><Relationship Id="rId4" Type="http://schemas.openxmlformats.org/officeDocument/2006/relationships/package" Target="../embeddings/Microsoft_Excel_Worksheet13.xlsx"/><Relationship Id="rId9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16.xls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212371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</a:t>
            </a:r>
            <a:b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BRIEFING SESSION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612821" cy="1388165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SURAJ COTTON MILLS LIMITED</a:t>
            </a:r>
          </a:p>
          <a:p>
            <a:pPr algn="r">
              <a:lnSpc>
                <a:spcPct val="120000"/>
              </a:lnSpc>
            </a:pPr>
            <a:r>
              <a:rPr lang="en-GB" sz="2000" b="1" dirty="0">
                <a:ln w="0"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THE YEAR ENDED JUNE 30,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412379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190" y="987691"/>
            <a:ext cx="11401620" cy="4581886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have installed an annual production capacity of over 156.2 Million Square Meters (at 50 Picks) of Fabric.</a:t>
            </a: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following are our Fabric Production Numbers: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0C78DC8-8678-4A77-AFC2-875C319BA964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 - WEAVING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AC46059-AAC7-4DEE-83E2-3529C4E84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AAC57B5-F2FF-6615-84BC-54AB31B47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432773"/>
              </p:ext>
            </p:extLst>
          </p:nvPr>
        </p:nvGraphicFramePr>
        <p:xfrm>
          <a:off x="460375" y="2888635"/>
          <a:ext cx="63246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324671" imgH="815324" progId="Excel.Sheet.12">
                  <p:embed/>
                </p:oleObj>
              </mc:Choice>
              <mc:Fallback>
                <p:oleObj name="Worksheet" r:id="rId3" imgW="6324671" imgH="8153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375" y="2888635"/>
                        <a:ext cx="6324600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5D4DB75-BFD3-4055-8B50-EB74BEFB04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936807"/>
              </p:ext>
            </p:extLst>
          </p:nvPr>
        </p:nvGraphicFramePr>
        <p:xfrm>
          <a:off x="7804765" y="2478088"/>
          <a:ext cx="3076576" cy="388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571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7439D623-8E86-4B8E-9262-98EC0C654275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SALES SUMMARY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3E4F301-319F-4889-B214-6874DDA37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39DC1B72-492A-47F8-9616-844CC3345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86" y="1274937"/>
            <a:ext cx="11641530" cy="390933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Sales Summary for the FY 2024-25:</a:t>
            </a:r>
          </a:p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2D1AD05-86E4-8DBE-526D-677903ED1C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685270"/>
              </p:ext>
            </p:extLst>
          </p:nvPr>
        </p:nvGraphicFramePr>
        <p:xfrm>
          <a:off x="395677" y="1705341"/>
          <a:ext cx="63246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324671" imgH="967614" progId="Excel.Sheet.12">
                  <p:embed/>
                </p:oleObj>
              </mc:Choice>
              <mc:Fallback>
                <p:oleObj name="Worksheet" r:id="rId3" imgW="6324671" imgH="96761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677" y="1705341"/>
                        <a:ext cx="6324600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3A7AC82-C3CE-4D18-89D6-ADA53CE91D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0125726"/>
              </p:ext>
            </p:extLst>
          </p:nvPr>
        </p:nvGraphicFramePr>
        <p:xfrm>
          <a:off x="866580" y="2906000"/>
          <a:ext cx="3013011" cy="356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22F6B9E-1833-4FFF-B56E-8FE315A528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713807"/>
              </p:ext>
            </p:extLst>
          </p:nvPr>
        </p:nvGraphicFramePr>
        <p:xfrm>
          <a:off x="4393551" y="3104120"/>
          <a:ext cx="3013011" cy="336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4566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2024-25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04165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A0D091D-BCB9-4211-AF64-29B5B9A64FA0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4D864-C039-46AC-A551-890FEBC09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9B867A0-BDF1-C63A-695F-2553963DCA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772158"/>
              </p:ext>
            </p:extLst>
          </p:nvPr>
        </p:nvGraphicFramePr>
        <p:xfrm>
          <a:off x="808588" y="1372179"/>
          <a:ext cx="103711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370997" imgH="2438337" progId="Excel.Sheet.12">
                  <p:embed/>
                </p:oleObj>
              </mc:Choice>
              <mc:Fallback>
                <p:oleObj name="Worksheet" r:id="rId3" imgW="10370997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588" y="1372179"/>
                        <a:ext cx="10371138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D3885D3-E609-0E9F-08DF-9757465E2C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213015"/>
              </p:ext>
            </p:extLst>
          </p:nvPr>
        </p:nvGraphicFramePr>
        <p:xfrm>
          <a:off x="805781" y="3810579"/>
          <a:ext cx="103711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370997" imgH="2438337" progId="Excel.Sheet.12">
                  <p:embed/>
                </p:oleObj>
              </mc:Choice>
              <mc:Fallback>
                <p:oleObj name="Worksheet" r:id="rId5" imgW="10370997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5781" y="3810579"/>
                        <a:ext cx="10371138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6041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A0D091D-BCB9-4211-AF64-29B5B9A64FA0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4D864-C039-46AC-A551-890FEBC09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B56E4FF-2B24-9913-C3F6-3D98A7A7F0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308714"/>
              </p:ext>
            </p:extLst>
          </p:nvPr>
        </p:nvGraphicFramePr>
        <p:xfrm>
          <a:off x="455613" y="1558925"/>
          <a:ext cx="11134725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824173" imgH="1310797" progId="Excel.Sheet.12">
                  <p:embed/>
                </p:oleObj>
              </mc:Choice>
              <mc:Fallback>
                <p:oleObj name="Worksheet" r:id="rId3" imgW="8824173" imgH="13107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5613" y="1558925"/>
                        <a:ext cx="11134725" cy="187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259B89D-3143-997E-4759-F94A8FB18A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083102"/>
              </p:ext>
            </p:extLst>
          </p:nvPr>
        </p:nvGraphicFramePr>
        <p:xfrm>
          <a:off x="455612" y="5033373"/>
          <a:ext cx="11134564" cy="842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824173" imgH="609584" progId="Excel.Sheet.12">
                  <p:embed/>
                </p:oleObj>
              </mc:Choice>
              <mc:Fallback>
                <p:oleObj name="Worksheet" r:id="rId5" imgW="8824173" imgH="60958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612" y="5033373"/>
                        <a:ext cx="11134564" cy="842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497D55C-DE9B-6AC5-5258-404EC23C6B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153810"/>
              </p:ext>
            </p:extLst>
          </p:nvPr>
        </p:nvGraphicFramePr>
        <p:xfrm>
          <a:off x="455613" y="3748088"/>
          <a:ext cx="11134725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9266062" imgH="609584" progId="Excel.Sheet.12">
                  <p:embed/>
                </p:oleObj>
              </mc:Choice>
              <mc:Fallback>
                <p:oleObj name="Worksheet" r:id="rId7" imgW="9266062" imgH="60958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5613" y="3748088"/>
                        <a:ext cx="11134725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90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3EF90A-CEC7-4F65-9998-B5F9BA1E1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BDC898-2A0F-4345-BDBD-E2A5DFA96A65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934561C-8804-0B4D-52B4-D99F3125CA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290409"/>
              </p:ext>
            </p:extLst>
          </p:nvPr>
        </p:nvGraphicFramePr>
        <p:xfrm>
          <a:off x="527343" y="1332356"/>
          <a:ext cx="10790690" cy="1896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824173" imgH="1485994" progId="Excel.Sheet.12">
                  <p:embed/>
                </p:oleObj>
              </mc:Choice>
              <mc:Fallback>
                <p:oleObj name="Worksheet" r:id="rId4" imgW="8824173" imgH="148599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343" y="1332356"/>
                        <a:ext cx="10790690" cy="1896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EBF4741-0F53-FBD6-C6C0-CAAFA69D5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950894"/>
              </p:ext>
            </p:extLst>
          </p:nvPr>
        </p:nvGraphicFramePr>
        <p:xfrm>
          <a:off x="527343" y="3442996"/>
          <a:ext cx="10790690" cy="2883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9456597" imgH="2537601" progId="Excel.Sheet.12">
                  <p:embed/>
                </p:oleObj>
              </mc:Choice>
              <mc:Fallback>
                <p:oleObj name="Worksheet" r:id="rId6" imgW="9456597" imgH="25376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7343" y="3442996"/>
                        <a:ext cx="10790690" cy="2883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346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65BE35-26B9-44A4-BB3E-C3EF58AAC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2BB0237-A9AC-466E-816F-B7D588DE27A4}"/>
              </a:ext>
            </a:extLst>
          </p:cNvPr>
          <p:cNvSpPr txBox="1">
            <a:spLocks/>
          </p:cNvSpPr>
          <p:nvPr/>
        </p:nvSpPr>
        <p:spPr>
          <a:xfrm>
            <a:off x="240784" y="481048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3C2EC94-2640-1525-2602-021D1F120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483335"/>
              </p:ext>
            </p:extLst>
          </p:nvPr>
        </p:nvGraphicFramePr>
        <p:xfrm>
          <a:off x="805781" y="1494333"/>
          <a:ext cx="103711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370997" imgH="2438337" progId="Excel.Sheet.12">
                  <p:embed/>
                </p:oleObj>
              </mc:Choice>
              <mc:Fallback>
                <p:oleObj name="Worksheet" r:id="rId4" imgW="10370997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5781" y="1494333"/>
                        <a:ext cx="10371138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F6712DB-C0B0-AF34-CF41-C733614CA8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138700"/>
              </p:ext>
            </p:extLst>
          </p:nvPr>
        </p:nvGraphicFramePr>
        <p:xfrm>
          <a:off x="805781" y="3932733"/>
          <a:ext cx="103711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0370997" imgH="2438337" progId="Excel.Sheet.12">
                  <p:embed/>
                </p:oleObj>
              </mc:Choice>
              <mc:Fallback>
                <p:oleObj name="Worksheet" r:id="rId6" imgW="10370997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5781" y="3932733"/>
                        <a:ext cx="10371138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5672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FD91D3-3D92-4AA0-B166-CF106C657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3AF7F7-53D7-4D61-A22D-10DBDEB22ABF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F8F1505-E4CF-A320-E396-A2CCA13A40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152037"/>
              </p:ext>
            </p:extLst>
          </p:nvPr>
        </p:nvGraphicFramePr>
        <p:xfrm>
          <a:off x="805781" y="1489756"/>
          <a:ext cx="103711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370997" imgH="2438337" progId="Excel.Sheet.12">
                  <p:embed/>
                </p:oleObj>
              </mc:Choice>
              <mc:Fallback>
                <p:oleObj name="Worksheet" r:id="rId4" imgW="10370997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5781" y="1489756"/>
                        <a:ext cx="10371138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308FA65-E815-C33A-3468-4FE6C26F3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78138"/>
              </p:ext>
            </p:extLst>
          </p:nvPr>
        </p:nvGraphicFramePr>
        <p:xfrm>
          <a:off x="805781" y="3928156"/>
          <a:ext cx="10371138" cy="2509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9456597" imgH="2362404" progId="Excel.Sheet.12">
                  <p:embed/>
                </p:oleObj>
              </mc:Choice>
              <mc:Fallback>
                <p:oleObj name="Worksheet" r:id="rId6" imgW="9456597" imgH="236240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5781" y="3928156"/>
                        <a:ext cx="10371138" cy="2509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27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65BE35-26B9-44A4-BB3E-C3EF58AAC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2BB0237-A9AC-466E-816F-B7D588DE27A4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09E8F3D-056E-D65B-02B1-AF77EDF46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735304"/>
              </p:ext>
            </p:extLst>
          </p:nvPr>
        </p:nvGraphicFramePr>
        <p:xfrm>
          <a:off x="483034" y="1264738"/>
          <a:ext cx="10286999" cy="1527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456597" imgH="1310797" progId="Excel.Sheet.12">
                  <p:embed/>
                </p:oleObj>
              </mc:Choice>
              <mc:Fallback>
                <p:oleObj name="Worksheet" r:id="rId4" imgW="9456597" imgH="13107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3034" y="1264738"/>
                        <a:ext cx="10286999" cy="1527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5564A0F-FEFF-ACE2-EEFC-8D8EED9CB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447798"/>
              </p:ext>
            </p:extLst>
          </p:nvPr>
        </p:nvGraphicFramePr>
        <p:xfrm>
          <a:off x="482600" y="3070225"/>
          <a:ext cx="102870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9456597" imgH="784781" progId="Excel.Sheet.12">
                  <p:embed/>
                </p:oleObj>
              </mc:Choice>
              <mc:Fallback>
                <p:oleObj name="Worksheet" r:id="rId6" imgW="9456597" imgH="7847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600" y="3070225"/>
                        <a:ext cx="10287000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FA60A93-C4E5-0854-F820-B7F0F7E58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806323"/>
              </p:ext>
            </p:extLst>
          </p:nvPr>
        </p:nvGraphicFramePr>
        <p:xfrm>
          <a:off x="482600" y="4298950"/>
          <a:ext cx="10287000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8824173" imgH="1135176" progId="Excel.Sheet.12">
                  <p:embed/>
                </p:oleObj>
              </mc:Choice>
              <mc:Fallback>
                <p:oleObj name="Worksheet" r:id="rId8" imgW="8824173" imgH="11351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2600" y="4298950"/>
                        <a:ext cx="10287000" cy="1293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145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6B4D33-137A-4844-A01B-00E52E347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9800CB-D4C6-4425-90D3-C5C31739D064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ED82097-2ED5-32E9-720A-0BFF6A23D8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766816"/>
              </p:ext>
            </p:extLst>
          </p:nvPr>
        </p:nvGraphicFramePr>
        <p:xfrm>
          <a:off x="593984" y="1335265"/>
          <a:ext cx="103711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370997" imgH="2438337" progId="Excel.Sheet.12">
                  <p:embed/>
                </p:oleObj>
              </mc:Choice>
              <mc:Fallback>
                <p:oleObj name="Worksheet" r:id="rId4" imgW="10370997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984" y="1335265"/>
                        <a:ext cx="10371138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42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COMPANY PROFILE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2024-25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465879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E4B6-2CB2-CCE2-C43A-0CF04774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10" y="677923"/>
            <a:ext cx="9875520" cy="85530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Helvatica"/>
              </a:rPr>
              <a:t>KEY REVENUE DRIVERS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Helvatica"/>
              </a:rPr>
            </a:br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Helvatica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F728D8D-F6A8-52B0-8355-74015E79E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45266" y="1533229"/>
            <a:ext cx="10701467" cy="430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atica"/>
              </a:rPr>
              <a:t>Strong export demand.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atica"/>
              </a:rPr>
              <a:t>High-quality yarn and fabric.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atica"/>
              </a:rPr>
              <a:t>Modern, efficient production technology.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atica"/>
              </a:rPr>
              <a:t>Skilled workforce and cost-efficient operations.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atica"/>
              </a:rPr>
              <a:t>Diverse product range.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atica"/>
              </a:rPr>
              <a:t>Stable long-term customers.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atica"/>
              </a:rPr>
              <a:t>Strong market reputation.</a:t>
            </a:r>
          </a:p>
        </p:txBody>
      </p:sp>
    </p:spTree>
    <p:extLst>
      <p:ext uri="{BB962C8B-B14F-4D97-AF65-F5344CB8AC3E}">
        <p14:creationId xmlns:p14="http://schemas.microsoft.com/office/powerpoint/2010/main" val="1267145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B1AC-8E78-2837-8B5F-36FC966D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88" y="569012"/>
            <a:ext cx="9875520" cy="13563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Helvatica"/>
              </a:rPr>
              <a:t>KEY BUSINESS RISKS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2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A26F7-A539-5B73-6364-2F5209864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67" y="1749490"/>
            <a:ext cx="10599576" cy="4038600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Helvatica"/>
              </a:rPr>
              <a:t>High energy costs are affecting production.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Helvatica"/>
              </a:rPr>
              <a:t>Unreliable local cotton supply and dependence on expensive imports.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Helvatica"/>
              </a:rPr>
              <a:t>Economic pressures, including inflation and fluctuations in the rupee.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Helvatica"/>
              </a:rPr>
              <a:t>Strong global competition and changes in export demand or geopolitical conditions.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Helvatica"/>
              </a:rPr>
              <a:t>Regulatory changes and financial risks, including credit and liquidity.</a:t>
            </a:r>
          </a:p>
        </p:txBody>
      </p:sp>
    </p:spTree>
    <p:extLst>
      <p:ext uri="{BB962C8B-B14F-4D97-AF65-F5344CB8AC3E}">
        <p14:creationId xmlns:p14="http://schemas.microsoft.com/office/powerpoint/2010/main" val="836910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queries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2024-25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42798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thankyou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88972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422" y="2174034"/>
            <a:ext cx="10504494" cy="3696276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Helvatica"/>
              </a:rPr>
              <a:t>Suraj Cotton Mills Limited, incorporated in 1984 and listed on PSX, is a leading manufacturer and exporter of high-quality yarn and woven fabrics. It operates advanced spinning and weaving facilities, producing premium-quality cotton yarn and grey fabric. </a:t>
            </a:r>
          </a:p>
          <a:p>
            <a:pPr marL="4572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Helvatica"/>
              </a:rPr>
              <a:t>The Company focuses on continuous improvement, innovation, and the adoption of global best practices. Its strengths include modern technology, a skilled workforce, cost efficiency, and commitment to sustainability. </a:t>
            </a:r>
          </a:p>
          <a:p>
            <a:pPr marL="4572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Helvatica"/>
              </a:rPr>
              <a:t>Strong governance and compliance with the Code of Corporate Governance ensure transparency and long-term value creation.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7ADA01-0E11-4851-926B-2D6A476F7BCA}"/>
              </a:ext>
            </a:extLst>
          </p:cNvPr>
          <p:cNvSpPr txBox="1">
            <a:spLocks/>
          </p:cNvSpPr>
          <p:nvPr/>
        </p:nvSpPr>
        <p:spPr>
          <a:xfrm>
            <a:off x="673579" y="987690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COMPANY PROFILE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F465B4-5EAF-40D3-A321-9E08CAD91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388392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VISION &amp; MISSION STATEMENT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2024-25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14167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003" y="2122274"/>
            <a:ext cx="10497994" cy="401726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VISION</a:t>
            </a:r>
            <a:endParaRPr lang="en-GB" sz="2000" b="1" u="sng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be a leading textile enterprise with global aspirations, effectively pursuing multiple growth opportunities, maximizing return to the stakeholders, and remaining socially and ethically responsible.</a:t>
            </a:r>
          </a:p>
          <a:p>
            <a:pPr marL="0" indent="0" algn="just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MISSION STATEMENT</a:t>
            </a:r>
          </a:p>
          <a:p>
            <a:pPr marL="0" indent="0" algn="just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are committed to becoming a premier manufacturing organization in the textile industry, maintaining market leadership in the present business, and diversifying/integrating into value-added projects to maximize returns for all stakeholders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5FDA06-FE13-41AC-9007-6F57753D189E}"/>
              </a:ext>
            </a:extLst>
          </p:cNvPr>
          <p:cNvSpPr txBox="1">
            <a:spLocks/>
          </p:cNvSpPr>
          <p:nvPr/>
        </p:nvSpPr>
        <p:spPr>
          <a:xfrm>
            <a:off x="367562" y="98769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VISION &amp; MISSION STATEMENT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2061B-E330-489D-8319-5A45ABFBA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35821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BC73AB3-94B8-400A-BEAE-49DF7BA90913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CORE VALUES</a:t>
            </a:r>
            <a:b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9CAB8-9DE4-4A03-9A65-7469158BAB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0BDF5-AEAB-435F-9CF3-1B42E59EF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49" y="1164113"/>
            <a:ext cx="9126503" cy="51393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44F9CA-B44B-4434-81A5-AB4F0858B8EE}"/>
              </a:ext>
            </a:extLst>
          </p:cNvPr>
          <p:cNvSpPr txBox="1"/>
          <p:nvPr/>
        </p:nvSpPr>
        <p:spPr>
          <a:xfrm>
            <a:off x="1245616" y="1788166"/>
            <a:ext cx="24749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EXCELLENCE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sz="1600" b="1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Exceed expectations and take intense pride in everything you do everyday.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DD9D0-FD6A-40F7-AEA4-EE5F5E92F621}"/>
              </a:ext>
            </a:extLst>
          </p:cNvPr>
          <p:cNvSpPr txBox="1"/>
          <p:nvPr/>
        </p:nvSpPr>
        <p:spPr>
          <a:xfrm>
            <a:off x="3824224" y="1800358"/>
            <a:ext cx="24749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LEADERSHIP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endParaRPr lang="en-GB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Have the courage to rise above challenges, to work through adversity, and inspire others.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62EA96-4CC7-476D-95AF-4CC78E6950B9}"/>
              </a:ext>
            </a:extLst>
          </p:cNvPr>
          <p:cNvSpPr txBox="1"/>
          <p:nvPr/>
        </p:nvSpPr>
        <p:spPr>
          <a:xfrm>
            <a:off x="6402832" y="1788166"/>
            <a:ext cx="24749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INNOVATION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endParaRPr lang="en-GB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Imagine what is possible. Foster creativity that challenges constraints and drives progress.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603F1A-94BE-4D8F-AAD3-6EB6F31D5B2A}"/>
              </a:ext>
            </a:extLst>
          </p:cNvPr>
          <p:cNvSpPr txBox="1"/>
          <p:nvPr/>
        </p:nvSpPr>
        <p:spPr>
          <a:xfrm>
            <a:off x="2753360" y="3933568"/>
            <a:ext cx="233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 WORK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B35361-B5E2-44AA-905A-730CB95D617D}"/>
              </a:ext>
            </a:extLst>
          </p:cNvPr>
          <p:cNvSpPr txBox="1"/>
          <p:nvPr/>
        </p:nvSpPr>
        <p:spPr>
          <a:xfrm>
            <a:off x="2712720" y="4335340"/>
            <a:ext cx="2474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be a leading textile enterprise with global aspirations, effectively pursuing multiple growth opportunities, maximizing return to the stakeholders, remaining socially and ethically responsible.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55D56-5BC1-4867-A321-4A1AB2A640F8}"/>
              </a:ext>
            </a:extLst>
          </p:cNvPr>
          <p:cNvSpPr txBox="1"/>
          <p:nvPr/>
        </p:nvSpPr>
        <p:spPr>
          <a:xfrm>
            <a:off x="5284119" y="3941701"/>
            <a:ext cx="24749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PASSION FOR CUSTOMERS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endParaRPr lang="en-GB" sz="1600" b="1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Build positive relationships through outstanding service with each interaction.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737A37-7B16-41D2-8D1F-A5D2AC93374E}"/>
              </a:ext>
            </a:extLst>
          </p:cNvPr>
          <p:cNvSpPr txBox="1"/>
          <p:nvPr/>
        </p:nvSpPr>
        <p:spPr>
          <a:xfrm>
            <a:off x="7879475" y="3926143"/>
            <a:ext cx="24749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INTEGRITY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endParaRPr lang="en-GB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Uphold the highest ethical standards and promote trust and respect.</a:t>
            </a:r>
          </a:p>
        </p:txBody>
      </p:sp>
    </p:spTree>
    <p:extLst>
      <p:ext uri="{BB962C8B-B14F-4D97-AF65-F5344CB8AC3E}">
        <p14:creationId xmlns:p14="http://schemas.microsoft.com/office/powerpoint/2010/main" val="768779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OPERATIONAL PERFORMANCE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2024-25</a:t>
            </a:r>
          </a:p>
          <a:p>
            <a:pPr algn="r"/>
            <a:endParaRPr lang="en-GB" sz="2000" b="1" dirty="0">
              <a:ln w="0"/>
              <a:solidFill>
                <a:schemeClr val="tx1"/>
              </a:solidFill>
              <a:effectLst>
                <a:outerShdw sx="1000" sy="1000" algn="ctr" rotWithShape="0">
                  <a:srgbClr val="6E747A"/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74937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71AF2-80F4-84A6-90A8-011BEB1F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84" y="616741"/>
            <a:ext cx="10502402" cy="135636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elvatica"/>
              </a:rPr>
              <a:t>PRODUCTS, GEOGRAPHICAL AREAS, MAJOR CUSTOMERS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elvatica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Helva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A954B-038B-ED68-F6A3-45099D1D5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17" y="2090059"/>
            <a:ext cx="10502402" cy="3732244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elvatica"/>
              </a:rPr>
              <a:t>Suraj Cotton Mills Limited operates in two main business segments: spinning and weaving, producing high-quality cotton yarn and woven fabrics.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elvatica"/>
              </a:rPr>
              <a:t>The Company’s products are sold both locally and internationally, with exports primarily to Asia and Europe.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elvatica"/>
              </a:rPr>
              <a:t>A significant portion of revenue is derived from a few major export customers, reflecting strong and long-term business relationships.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Helvatica"/>
              </a:rPr>
              <a:t>The Company benefits from a diversified product portfolio, enabling it to cater to varied market demands across multiple regions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96530-1E25-CEAC-1FCB-5DCFE811D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410729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86" y="1428257"/>
            <a:ext cx="11204290" cy="101328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Cumulatively, for Yarn production, we have installed 123,696 Spindles and have an annual capacity to produce over 58.0</a:t>
            </a:r>
            <a:r>
              <a:rPr lang="en-GB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Million Kgs of Yarn (in 20s Count).</a:t>
            </a:r>
          </a:p>
          <a:p>
            <a:pPr marL="0" indent="0" algn="just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following are our Yarn Production Numbers: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B24FA5F6-4665-4F25-9C11-DDF74396017C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 - SPINNING</a:t>
            </a:r>
            <a:b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E59FCB2-84AF-4818-9E9C-BBEE1A14D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593FA7F-A806-CF8A-20ED-C7738023C1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969980"/>
              </p:ext>
            </p:extLst>
          </p:nvPr>
        </p:nvGraphicFramePr>
        <p:xfrm>
          <a:off x="418906" y="2784769"/>
          <a:ext cx="616426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64757" imgH="815324" progId="Excel.Sheet.12">
                  <p:embed/>
                </p:oleObj>
              </mc:Choice>
              <mc:Fallback>
                <p:oleObj name="Worksheet" r:id="rId3" imgW="6164757" imgH="8153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8906" y="2784769"/>
                        <a:ext cx="6164263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1D6C3CA-ECF1-5A77-1DD1-DDBE503A1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140390"/>
              </p:ext>
            </p:extLst>
          </p:nvPr>
        </p:nvGraphicFramePr>
        <p:xfrm>
          <a:off x="7823426" y="2281859"/>
          <a:ext cx="3076576" cy="388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3342886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5334</TotalTime>
  <Words>730</Words>
  <Application>Microsoft Office PowerPoint</Application>
  <PresentationFormat>Widescreen</PresentationFormat>
  <Paragraphs>92</Paragraphs>
  <Slides>23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Corbel</vt:lpstr>
      <vt:lpstr>Helvatica</vt:lpstr>
      <vt:lpstr>Helvetica</vt:lpstr>
      <vt:lpstr>Wingdings</vt:lpstr>
      <vt:lpstr>Wingdings 3</vt:lpstr>
      <vt:lpstr>Basis</vt:lpstr>
      <vt:lpstr>Worksheet</vt:lpstr>
      <vt:lpstr>CORPORATE  BRIEFING SESSION</vt:lpstr>
      <vt:lpstr>COMPANY PROFILE</vt:lpstr>
      <vt:lpstr>PowerPoint Presentation</vt:lpstr>
      <vt:lpstr>VISION &amp; MISSION STATEMENT</vt:lpstr>
      <vt:lpstr>PowerPoint Presentation</vt:lpstr>
      <vt:lpstr>PowerPoint Presentation</vt:lpstr>
      <vt:lpstr>OPERATIONAL PERFORMANCE</vt:lpstr>
      <vt:lpstr>PRODUCTS, GEOGRAPHICAL AREAS, MAJOR CUSTOMERS CORPORATE BRIEFING SESSION - SCML</vt:lpstr>
      <vt:lpstr>PowerPoint Presentation</vt:lpstr>
      <vt:lpstr>PowerPoint Presentation</vt:lpstr>
      <vt:lpstr>PowerPoint Presentation</vt:lpstr>
      <vt:lpstr>financial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REVENUE DRIVERS  CORPORATE BRIEFING SESSION - SCML</vt:lpstr>
      <vt:lpstr>KEY BUSINESS RISKS CORPORATE BRIEFING SESSION - SCML</vt:lpstr>
      <vt:lpstr>queries</vt:lpstr>
      <vt:lpstr>thankyou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Aniq Arshad</dc:creator>
  <cp:lastModifiedBy>Maria Atif | CORP</cp:lastModifiedBy>
  <cp:revision>131</cp:revision>
  <dcterms:created xsi:type="dcterms:W3CDTF">2019-11-20T09:32:39Z</dcterms:created>
  <dcterms:modified xsi:type="dcterms:W3CDTF">2025-11-19T05:47:00Z</dcterms:modified>
</cp:coreProperties>
</file>